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2825"/>
            <a:ext cx="8229600" cy="2136775"/>
          </a:xfrm>
        </p:spPr>
        <p:txBody>
          <a:bodyPr anchor="b" anchorCtr="0">
            <a:noAutofit/>
          </a:bodyPr>
          <a:lstStyle>
            <a:lvl1pPr>
              <a:defRPr sz="5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64424"/>
            <a:ext cx="8229600" cy="1174375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4865"/>
            <a:ext cx="8229600" cy="107164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274320"/>
            <a:ext cx="8229600" cy="2971800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329953"/>
            <a:ext cx="7924801" cy="131837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776" y="274639"/>
            <a:ext cx="1452283" cy="53736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71447" cy="5373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8435"/>
            <a:ext cx="8229600" cy="1362075"/>
          </a:xfrm>
        </p:spPr>
        <p:txBody>
          <a:bodyPr anchor="b" anchorCtr="0">
            <a:no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30401"/>
            <a:ext cx="8229600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774825"/>
            <a:ext cx="3931920" cy="38735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577788"/>
            <a:ext cx="3931920" cy="739776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362199"/>
            <a:ext cx="3931920" cy="32861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3840480" cy="1162050"/>
          </a:xfrm>
        </p:spPr>
        <p:txBody>
          <a:bodyPr anchor="b">
            <a:normAutofit/>
          </a:bodyPr>
          <a:lstStyle>
            <a:lvl1pPr algn="ctr">
              <a:defRPr sz="3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6320" y="273050"/>
            <a:ext cx="3840480" cy="5375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600201"/>
            <a:ext cx="3840480" cy="37338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3840480" cy="1161288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6320" y="274320"/>
            <a:ext cx="3840480" cy="5376672"/>
          </a:xfrm>
          <a:effectLst>
            <a:outerShdw blurRad="114300" sx="103000" sy="103000" algn="ctr" rotWithShape="0">
              <a:schemeClr val="bg1">
                <a:lumMod val="75000"/>
                <a:lumOff val="25000"/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840480" cy="373075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1565"/>
            <a:ext cx="8229600" cy="387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F121E11-5C53-7B4B-9A9A-9E6C495C205C}" type="datetimeFigureOut">
              <a:rPr lang="en-US" smtClean="0"/>
              <a:pPr/>
              <a:t>3/13/13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494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5883275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E438CEAB-EA8B-604D-8788-9B0FBCC85A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Tx/>
        <a:buBlip>
          <a:blip r:embed="rId14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58475"/>
            <a:ext cx="6172200" cy="195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72533"/>
            <a:ext cx="8686800" cy="951442"/>
          </a:xfrm>
        </p:spPr>
        <p:txBody>
          <a:bodyPr/>
          <a:lstStyle/>
          <a:p>
            <a:r>
              <a:rPr lang="en-US" sz="5200" dirty="0" smtClean="0"/>
              <a:t>Introduction to the Piano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40301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Fill in the Piano keys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bg1"/>
                </a:solidFill>
              </a:rPr>
              <a:t>    C     D    E     F     G    A    B    C</a:t>
            </a: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pPr algn="l"/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2. A sustain pedal allows the notes to ring out even after you lift your fingers from the keys.</a:t>
            </a:r>
          </a:p>
          <a:p>
            <a:endParaRPr lang="en-US" dirty="0" smtClean="0"/>
          </a:p>
          <a:p>
            <a:r>
              <a:rPr lang="en-US" dirty="0" smtClean="0"/>
              <a:t>3. A chord is when you play three or more notes at the same time.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7533" y="4859873"/>
            <a:ext cx="2599267" cy="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7533" y="3884372"/>
            <a:ext cx="2599267" cy="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7533" y="2930780"/>
            <a:ext cx="2599267" cy="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7533" y="2006078"/>
            <a:ext cx="2599267" cy="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72533"/>
            <a:ext cx="8686800" cy="951442"/>
          </a:xfrm>
        </p:spPr>
        <p:txBody>
          <a:bodyPr/>
          <a:lstStyle/>
          <a:p>
            <a:r>
              <a:rPr lang="en-US" sz="5200" dirty="0" smtClean="0"/>
              <a:t>Introduction Continued…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4351867"/>
          </a:xfrm>
        </p:spPr>
        <p:txBody>
          <a:bodyPr>
            <a:normAutofit fontScale="92500"/>
          </a:bodyPr>
          <a:lstStyle/>
          <a:p>
            <a:pPr algn="l"/>
            <a:r>
              <a:rPr lang="en-US" sz="2378" b="1" u="sng" dirty="0" smtClean="0"/>
              <a:t>Chords</a:t>
            </a:r>
            <a:r>
              <a:rPr lang="en-US" sz="2378" b="1" dirty="0" smtClean="0"/>
              <a:t>		</a:t>
            </a:r>
            <a:r>
              <a:rPr lang="en-US" sz="2378" b="1" u="sng" dirty="0" smtClean="0"/>
              <a:t>Spelling</a:t>
            </a:r>
            <a:r>
              <a:rPr lang="en-US" sz="2378" b="1" dirty="0" smtClean="0"/>
              <a:t>		</a:t>
            </a:r>
            <a:r>
              <a:rPr lang="en-US" sz="2378" b="1" u="sng" dirty="0" smtClean="0"/>
              <a:t>Fingering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C Chord			C   E   G			</a:t>
            </a:r>
            <a:r>
              <a:rPr lang="en-US" sz="1600" dirty="0" smtClean="0">
                <a:solidFill>
                  <a:schemeClr val="bg1"/>
                </a:solidFill>
              </a:rPr>
              <a:t>  </a:t>
            </a:r>
            <a:r>
              <a:rPr lang="en-US" b="1" dirty="0" smtClean="0">
                <a:solidFill>
                  <a:schemeClr val="accent1"/>
                </a:solidFill>
              </a:rPr>
              <a:t>1     3    5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</a:rPr>
              <a:t>G Chord			G   B   D			</a:t>
            </a:r>
            <a:r>
              <a:rPr lang="en-US" b="1" dirty="0" smtClean="0">
                <a:solidFill>
                  <a:srgbClr val="C70F0C"/>
                </a:solidFill>
              </a:rPr>
              <a:t>               1     3     5	</a:t>
            </a:r>
          </a:p>
          <a:p>
            <a:pPr algn="l"/>
            <a:endParaRPr lang="en-US" dirty="0" smtClean="0">
              <a:solidFill>
                <a:srgbClr val="FFFFFF"/>
              </a:solidFill>
            </a:endParaRPr>
          </a:p>
          <a:p>
            <a:pPr algn="l"/>
            <a:endParaRPr lang="en-US" dirty="0" smtClean="0">
              <a:solidFill>
                <a:srgbClr val="FFFFFF"/>
              </a:solidFill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</a:rPr>
              <a:t>F Chord			F   A   C		</a:t>
            </a:r>
            <a:r>
              <a:rPr lang="en-US" sz="2162" b="1" dirty="0" smtClean="0">
                <a:solidFill>
                  <a:srgbClr val="C70F0C"/>
                </a:solidFill>
              </a:rPr>
              <a:t>	           1     3    5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algn="l"/>
            <a:r>
              <a:rPr lang="en-US" dirty="0" smtClean="0">
                <a:solidFill>
                  <a:srgbClr val="FFFFFF"/>
                </a:solidFill>
              </a:rPr>
              <a:t>a Chord			a   </a:t>
            </a:r>
            <a:r>
              <a:rPr lang="en-US" dirty="0" err="1" smtClean="0">
                <a:solidFill>
                  <a:srgbClr val="FFFFFF"/>
                </a:solidFill>
              </a:rPr>
              <a:t>c</a:t>
            </a:r>
            <a:r>
              <a:rPr lang="en-US" dirty="0" smtClean="0">
                <a:solidFill>
                  <a:srgbClr val="FFFFFF"/>
                </a:solidFill>
              </a:rPr>
              <a:t>   </a:t>
            </a:r>
            <a:r>
              <a:rPr lang="en-US" dirty="0" err="1" smtClean="0">
                <a:solidFill>
                  <a:srgbClr val="FFFFFF"/>
                </a:solidFill>
              </a:rPr>
              <a:t>e</a:t>
            </a:r>
            <a:r>
              <a:rPr lang="en-US" dirty="0" smtClean="0">
                <a:solidFill>
                  <a:srgbClr val="FFFFFF"/>
                </a:solidFill>
              </a:rPr>
              <a:t>				  </a:t>
            </a:r>
            <a:r>
              <a:rPr lang="en-US" sz="2162" b="1" dirty="0" smtClean="0">
                <a:solidFill>
                  <a:srgbClr val="C70F0C"/>
                </a:solidFill>
              </a:rPr>
              <a:t>1    3     5</a:t>
            </a: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						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72533"/>
            <a:ext cx="8686800" cy="951442"/>
          </a:xfrm>
        </p:spPr>
        <p:txBody>
          <a:bodyPr/>
          <a:lstStyle/>
          <a:p>
            <a:r>
              <a:rPr lang="en-US" sz="5200" dirty="0" smtClean="0"/>
              <a:t>Introduction Continued…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1908215"/>
          </a:xfrm>
        </p:spPr>
        <p:txBody>
          <a:bodyPr>
            <a:normAutofit/>
          </a:bodyPr>
          <a:lstStyle/>
          <a:p>
            <a:pPr algn="l"/>
            <a:endParaRPr lang="en-US" sz="2162" b="1" dirty="0" smtClean="0">
              <a:solidFill>
                <a:srgbClr val="C70F0C"/>
              </a:solidFill>
            </a:endParaRP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						</a:t>
            </a:r>
          </a:p>
          <a:p>
            <a:pPr algn="l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9065" y="1608666"/>
            <a:ext cx="719666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4. A chord progression is when you play a series of chords in a particular order.</a:t>
            </a:r>
          </a:p>
          <a:p>
            <a:endParaRPr lang="en-US" sz="2000" dirty="0" smtClean="0"/>
          </a:p>
          <a:p>
            <a:r>
              <a:rPr lang="en-US" sz="2000" dirty="0" smtClean="0"/>
              <a:t>5. A beat is a steady pulse. This is where you can manage different tempos.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3200" y="3516881"/>
            <a:ext cx="8686800" cy="9514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Melody –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series of pitches played or sung one at a time.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51465" y="4468323"/>
            <a:ext cx="7196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The staff is the </a:t>
            </a:r>
            <a:r>
              <a:rPr lang="en-US" b="1" u="sng" dirty="0" smtClean="0"/>
              <a:t>5 lines</a:t>
            </a:r>
            <a:r>
              <a:rPr lang="en-US" dirty="0" smtClean="0"/>
              <a:t> and </a:t>
            </a:r>
            <a:r>
              <a:rPr lang="en-US" b="1" u="sng" dirty="0" smtClean="0"/>
              <a:t>4 spaces</a:t>
            </a:r>
            <a:r>
              <a:rPr lang="en-US" b="1" dirty="0" smtClean="0"/>
              <a:t> </a:t>
            </a:r>
            <a:r>
              <a:rPr lang="en-US" dirty="0" smtClean="0"/>
              <a:t>on which we write music.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Please draw a Treble Clef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The range of notes on a Treble Clef are </a:t>
            </a:r>
            <a:r>
              <a:rPr lang="en-US" b="1" u="sng" dirty="0" smtClean="0"/>
              <a:t>D-G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 t="-2247" r="85494"/>
          <a:stretch>
            <a:fillRect/>
          </a:stretch>
        </p:blipFill>
        <p:spPr bwMode="auto">
          <a:xfrm>
            <a:off x="4241800" y="4893736"/>
            <a:ext cx="397934" cy="7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1908215"/>
          </a:xfrm>
        </p:spPr>
        <p:txBody>
          <a:bodyPr>
            <a:normAutofit/>
          </a:bodyPr>
          <a:lstStyle/>
          <a:p>
            <a:pPr algn="l"/>
            <a:endParaRPr lang="en-US" sz="2162" b="1" dirty="0" smtClean="0">
              <a:solidFill>
                <a:srgbClr val="C70F0C"/>
              </a:solidFill>
            </a:endParaRP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						</a:t>
            </a:r>
          </a:p>
          <a:p>
            <a:pPr algn="l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99065" y="1320805"/>
            <a:ext cx="719666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. Name the spaces on the staff:	</a:t>
            </a:r>
          </a:p>
          <a:p>
            <a:endParaRPr lang="en-US" sz="2000" dirty="0" smtClean="0"/>
          </a:p>
          <a:p>
            <a:r>
              <a:rPr lang="en-US" sz="2000" dirty="0"/>
              <a:t>5</a:t>
            </a:r>
            <a:r>
              <a:rPr lang="en-US" sz="2000" dirty="0" smtClean="0"/>
              <a:t>. The spaces spell F-A-C-E</a:t>
            </a:r>
          </a:p>
          <a:p>
            <a:endParaRPr lang="en-US" sz="2000" dirty="0" smtClean="0"/>
          </a:p>
          <a:p>
            <a:r>
              <a:rPr lang="en-US" sz="2000" dirty="0"/>
              <a:t>6</a:t>
            </a:r>
            <a:r>
              <a:rPr lang="en-US" sz="2000" dirty="0" smtClean="0"/>
              <a:t>. Name the lines on the staff:</a:t>
            </a:r>
          </a:p>
          <a:p>
            <a:endParaRPr lang="en-US" sz="2000" dirty="0" smtClean="0"/>
          </a:p>
          <a:p>
            <a:r>
              <a:rPr lang="en-US" sz="2000" dirty="0"/>
              <a:t>7</a:t>
            </a:r>
            <a:r>
              <a:rPr lang="en-US" sz="2000" dirty="0" smtClean="0"/>
              <a:t>. The phrase to help you remember the lines is “Every Good Boy Does Fine”</a:t>
            </a:r>
          </a:p>
          <a:p>
            <a:endParaRPr lang="en-US" sz="2000" dirty="0" smtClean="0"/>
          </a:p>
          <a:p>
            <a:r>
              <a:rPr lang="en-US" sz="2000" dirty="0"/>
              <a:t>8</a:t>
            </a:r>
            <a:r>
              <a:rPr lang="en-US" sz="2000" dirty="0" smtClean="0"/>
              <a:t>. When you are reading music, you will know to play a chord when three notes are stacked on top of each other.</a:t>
            </a:r>
          </a:p>
          <a:p>
            <a:endParaRPr lang="en-US" sz="2000" dirty="0" smtClean="0"/>
          </a:p>
          <a:p>
            <a:pPr marL="457200" indent="-457200">
              <a:buAutoNum type="arabicPeriod" startAt="9"/>
            </a:pPr>
            <a:r>
              <a:rPr lang="en-US" sz="2000" dirty="0" smtClean="0"/>
              <a:t>On the staff, draw a G Major and F Major Chord:</a:t>
            </a:r>
          </a:p>
          <a:p>
            <a:pPr marL="457200" indent="-457200">
              <a:buAutoNum type="arabicPeriod" startAt="9"/>
            </a:pPr>
            <a:endParaRPr lang="en-US" sz="2000" dirty="0"/>
          </a:p>
          <a:p>
            <a:pPr marL="457200" indent="-457200">
              <a:buAutoNum type="arabicPeriod" startAt="9"/>
            </a:pPr>
            <a:endParaRPr lang="en-US" sz="2000" dirty="0" smtClean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96334" y="372533"/>
            <a:ext cx="8686800" cy="9514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Melody</a:t>
            </a:r>
            <a:r>
              <a:rPr kumimoji="0" lang="en-US" sz="5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Continued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292713"/>
            <a:ext cx="3124200" cy="79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339405"/>
            <a:ext cx="3124200" cy="79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8467" y="5396377"/>
            <a:ext cx="3670156" cy="92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1908215"/>
          </a:xfrm>
        </p:spPr>
        <p:txBody>
          <a:bodyPr>
            <a:normAutofit/>
          </a:bodyPr>
          <a:lstStyle/>
          <a:p>
            <a:pPr algn="l"/>
            <a:endParaRPr lang="en-US" sz="2162" b="1" dirty="0" smtClean="0">
              <a:solidFill>
                <a:srgbClr val="C70F0C"/>
              </a:solidFill>
            </a:endParaRPr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						</a:t>
            </a:r>
          </a:p>
          <a:p>
            <a:pPr algn="l"/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3200" y="488486"/>
            <a:ext cx="8686800" cy="95144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Harmony –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more than one note played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at the same time.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5435" y="1439927"/>
            <a:ext cx="7552698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 ledger line is a line that extends the range of the staff.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Please draw a Bass Clef 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The range of notes on a Bass Clef are </a:t>
            </a:r>
            <a:r>
              <a:rPr lang="en-US" b="1" u="sng" dirty="0" smtClean="0"/>
              <a:t>F-B</a:t>
            </a:r>
          </a:p>
          <a:p>
            <a:pPr marL="342900" indent="-342900">
              <a:buFontTx/>
              <a:buAutoNum type="arabicPeriod"/>
            </a:pPr>
            <a:endParaRPr lang="en-US" b="1" u="sng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Name the spaces on the staff: 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“The phrase to help you remember the spaces is “All Cows Eat Grass”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Name the lines on the staff: 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The phrase to help you remember the lines is </a:t>
            </a:r>
            <a:r>
              <a:rPr lang="en-US" dirty="0" smtClean="0"/>
              <a:t>“Great Big Dogs Fight Animals”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When the treble clef and bass clef are written together, it is called the grand staff.</a:t>
            </a:r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b="1" u="sng" dirty="0" smtClean="0"/>
          </a:p>
        </p:txBody>
      </p:sp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/>
          <a:srcRect r="82779" b="7282"/>
          <a:stretch>
            <a:fillRect/>
          </a:stretch>
        </p:blipFill>
        <p:spPr bwMode="auto">
          <a:xfrm>
            <a:off x="3614339" y="1842317"/>
            <a:ext cx="633992" cy="75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6241" y="4115588"/>
            <a:ext cx="2583459" cy="57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6241" y="2942779"/>
            <a:ext cx="2583459" cy="574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7533" y="1992121"/>
            <a:ext cx="2599267" cy="82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" y="372533"/>
            <a:ext cx="8686800" cy="951442"/>
          </a:xfrm>
        </p:spPr>
        <p:txBody>
          <a:bodyPr/>
          <a:lstStyle/>
          <a:p>
            <a:r>
              <a:rPr lang="en-US" sz="5200" dirty="0" smtClean="0"/>
              <a:t>Introduction Continued…</a:t>
            </a:r>
            <a:endParaRPr lang="en-US" sz="5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8666"/>
            <a:ext cx="8229600" cy="435186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378" b="1" u="sng" dirty="0" smtClean="0"/>
              <a:t>Chords</a:t>
            </a:r>
            <a:r>
              <a:rPr lang="en-US" sz="2378" b="1" dirty="0" smtClean="0"/>
              <a:t>		</a:t>
            </a:r>
            <a:r>
              <a:rPr lang="en-US" sz="2378" b="1" u="sng" dirty="0" smtClean="0"/>
              <a:t>Spelling</a:t>
            </a:r>
            <a:r>
              <a:rPr lang="en-US" sz="2378" b="1" dirty="0" smtClean="0"/>
              <a:t>		</a:t>
            </a:r>
            <a:r>
              <a:rPr lang="en-US" sz="2378" b="1" u="sng" dirty="0" smtClean="0"/>
              <a:t>Fingering</a:t>
            </a:r>
          </a:p>
          <a:p>
            <a:pPr algn="l"/>
            <a:endParaRPr lang="en-US" sz="1600" dirty="0" smtClean="0">
              <a:solidFill>
                <a:schemeClr val="bg1"/>
              </a:solidFill>
            </a:endParaRPr>
          </a:p>
          <a:p>
            <a:pPr marL="457200" indent="-457200" algn="l">
              <a:buFont typeface="+mj-lt"/>
              <a:buAutoNum type="arabicPeriod" startAt="9"/>
            </a:pPr>
            <a:r>
              <a:rPr lang="en-US" dirty="0" smtClean="0">
                <a:solidFill>
                  <a:srgbClr val="FFFFFF"/>
                </a:solidFill>
              </a:rPr>
              <a:t>a Chord		a   </a:t>
            </a:r>
            <a:r>
              <a:rPr lang="en-US" dirty="0" err="1" smtClean="0">
                <a:solidFill>
                  <a:srgbClr val="FFFFFF"/>
                </a:solidFill>
              </a:rPr>
              <a:t>c</a:t>
            </a:r>
            <a:r>
              <a:rPr lang="en-US" dirty="0" smtClean="0">
                <a:solidFill>
                  <a:srgbClr val="FFFFFF"/>
                </a:solidFill>
              </a:rPr>
              <a:t>   </a:t>
            </a:r>
            <a:r>
              <a:rPr lang="en-US" dirty="0" err="1" smtClean="0">
                <a:solidFill>
                  <a:srgbClr val="FFFFFF"/>
                </a:solidFill>
              </a:rPr>
              <a:t>e</a:t>
            </a:r>
            <a:r>
              <a:rPr lang="en-US" dirty="0" smtClean="0">
                <a:solidFill>
                  <a:srgbClr val="FFFFFF"/>
                </a:solidFill>
              </a:rPr>
              <a:t>				  </a:t>
            </a:r>
            <a:r>
              <a:rPr lang="en-US" sz="2162" b="1" dirty="0" smtClean="0">
                <a:solidFill>
                  <a:srgbClr val="C70F0C"/>
                </a:solidFill>
              </a:rPr>
              <a:t>1    3     5</a:t>
            </a:r>
          </a:p>
          <a:p>
            <a:pPr marL="457200" indent="-457200" algn="l">
              <a:buFont typeface="+mj-lt"/>
              <a:buAutoNum type="arabicPeriod" startAt="10"/>
            </a:pPr>
            <a:endParaRPr lang="en-US" sz="2162" b="1" dirty="0" smtClean="0">
              <a:solidFill>
                <a:srgbClr val="C70F0C"/>
              </a:solidFill>
            </a:endParaRPr>
          </a:p>
          <a:p>
            <a:pPr marL="457200" indent="-457200" algn="l">
              <a:buFont typeface="+mj-lt"/>
              <a:buAutoNum type="arabicPeriod" startAt="10"/>
            </a:pPr>
            <a:r>
              <a:rPr lang="en-US" sz="2162" b="1" dirty="0" smtClean="0"/>
              <a:t>This chord is different from the other chords we have learned because it is a MINOR chord.</a:t>
            </a:r>
          </a:p>
          <a:p>
            <a:pPr marL="457200" indent="-457200" algn="l">
              <a:buFont typeface="+mj-lt"/>
              <a:buAutoNum type="arabicPeriod" startAt="10"/>
            </a:pPr>
            <a:endParaRPr lang="en-US" sz="2162" b="1" dirty="0" smtClean="0"/>
          </a:p>
          <a:p>
            <a:pPr marL="457200" indent="-457200" algn="l">
              <a:buFont typeface="+mj-lt"/>
              <a:buAutoNum type="arabicPeriod" startAt="10"/>
            </a:pPr>
            <a:r>
              <a:rPr lang="en-US" sz="2162" b="1" dirty="0" smtClean="0"/>
              <a:t>The difference between a major and minor chord is that a major chord sounds happy </a:t>
            </a:r>
            <a:r>
              <a:rPr lang="en-US" sz="2162" b="1" dirty="0" err="1" smtClean="0">
                <a:sym typeface="Wingdings"/>
              </a:rPr>
              <a:t></a:t>
            </a:r>
            <a:r>
              <a:rPr lang="en-US" sz="2162" b="1" dirty="0" smtClean="0">
                <a:sym typeface="Wingdings"/>
              </a:rPr>
              <a:t> while a minor chord sound sad </a:t>
            </a:r>
            <a:r>
              <a:rPr lang="en-US" sz="2162" b="1" dirty="0" err="1" smtClean="0">
                <a:sym typeface="Wingdings"/>
              </a:rPr>
              <a:t></a:t>
            </a:r>
            <a:endParaRPr lang="en-US" sz="2162" b="1" dirty="0" smtClean="0">
              <a:sym typeface="Wingdings"/>
            </a:endParaRPr>
          </a:p>
          <a:p>
            <a:pPr marL="457200" indent="-457200" algn="l">
              <a:buFont typeface="+mj-lt"/>
              <a:buAutoNum type="arabicPeriod" startAt="10"/>
            </a:pPr>
            <a:endParaRPr lang="en-US" sz="2162" b="1" dirty="0" smtClean="0">
              <a:sym typeface="Wingdings"/>
            </a:endParaRPr>
          </a:p>
          <a:p>
            <a:pPr marL="457200" indent="-457200" algn="l">
              <a:buFont typeface="+mj-lt"/>
              <a:buAutoNum type="arabicPeriod" startAt="10"/>
            </a:pPr>
            <a:r>
              <a:rPr lang="en-US" sz="2162" b="1" dirty="0" smtClean="0">
                <a:sym typeface="Wingdings"/>
              </a:rPr>
              <a:t>On the staff, draw a C Major and an a minor chord:</a:t>
            </a:r>
          </a:p>
          <a:p>
            <a:pPr marL="457200" indent="-457200" algn="l">
              <a:buFont typeface="+mj-lt"/>
              <a:buAutoNum type="arabicPeriod" startAt="10"/>
            </a:pPr>
            <a:endParaRPr lang="en-US" sz="2162" b="1" dirty="0" smtClean="0"/>
          </a:p>
          <a:p>
            <a:pPr algn="l"/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bg1"/>
                </a:solidFill>
              </a:rPr>
              <a:t>						</a:t>
            </a:r>
          </a:p>
          <a:p>
            <a:pPr algn="l"/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8467" y="5131194"/>
            <a:ext cx="3670156" cy="928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te">
  <a:themeElements>
    <a:clrScheme name="Forte">
      <a:dk1>
        <a:srgbClr val="FFFFFF"/>
      </a:dk1>
      <a:lt1>
        <a:srgbClr val="000000"/>
      </a:lt1>
      <a:dk2>
        <a:srgbClr val="292828"/>
      </a:dk2>
      <a:lt2>
        <a:srgbClr val="DEDEDE"/>
      </a:lt2>
      <a:accent1>
        <a:srgbClr val="C70F0C"/>
      </a:accent1>
      <a:accent2>
        <a:srgbClr val="DD6B0D"/>
      </a:accent2>
      <a:accent3>
        <a:srgbClr val="FAA700"/>
      </a:accent3>
      <a:accent4>
        <a:srgbClr val="93E50D"/>
      </a:accent4>
      <a:accent5>
        <a:srgbClr val="17C7BA"/>
      </a:accent5>
      <a:accent6>
        <a:srgbClr val="0A96E4"/>
      </a:accent6>
      <a:hlink>
        <a:srgbClr val="8F3BED"/>
      </a:hlink>
      <a:folHlink>
        <a:srgbClr val="C29EEB"/>
      </a:folHlink>
    </a:clrScheme>
    <a:fontScheme name="Forte">
      <a:majorFont>
        <a:latin typeface="Constantia"/>
        <a:ea typeface=""/>
        <a:cs typeface=""/>
        <a:font script="Jpan" typeface="ＭＳ 明朝"/>
      </a:majorFont>
      <a:minorFont>
        <a:latin typeface="Constantia"/>
        <a:ea typeface=""/>
        <a:cs typeface=""/>
        <a:font script="Jpan" typeface="ＭＳ 明朝"/>
      </a:minorFont>
    </a:fontScheme>
    <a:fmtScheme name="Fort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50000"/>
                <a:lumMod val="70000"/>
              </a:schemeClr>
            </a:gs>
            <a:gs pos="35000">
              <a:schemeClr val="phClr">
                <a:tint val="100000"/>
                <a:shade val="90000"/>
                <a:satMod val="150000"/>
                <a:lumMod val="80000"/>
              </a:schemeClr>
            </a:gs>
            <a:gs pos="100000">
              <a:schemeClr val="phClr">
                <a:tint val="100000"/>
                <a:satMod val="150000"/>
                <a:lumMod val="11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30000"/>
                <a:lumMod val="80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14300" sx="105000" sy="105000" algn="ctr" rotWithShape="0">
              <a:srgbClr val="5F5F5F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woPt" dir="tr">
              <a:rot lat="0" lon="0" rev="5400000"/>
            </a:lightRig>
          </a:scene3d>
          <a:sp3d>
            <a:bevelT w="12700" h="25400"/>
          </a:sp3d>
        </a:effectStyle>
        <a:effectStyle>
          <a:effectLst>
            <a:outerShdw blurRad="114300" dist="25400" sx="103000" sy="103000" algn="ctr" rotWithShape="0">
              <a:srgbClr val="4B4B4B">
                <a:alpha val="50000"/>
              </a:srgbClr>
            </a:outerShdw>
            <a:reflection blurRad="38100" stA="80000" endPos="50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>
            <a:bevelT w="127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Forte.thmx</Template>
  <TotalTime>98</TotalTime>
  <Words>523</Words>
  <Application>Microsoft Macintosh PowerPoint</Application>
  <PresentationFormat>On-screen Show (4:3)</PresentationFormat>
  <Paragraphs>88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Forte</vt:lpstr>
      <vt:lpstr>Introduction to the Piano</vt:lpstr>
      <vt:lpstr>Introduction Continued…</vt:lpstr>
      <vt:lpstr>Introduction Continued…</vt:lpstr>
      <vt:lpstr>Slide 4</vt:lpstr>
      <vt:lpstr>Slide 5</vt:lpstr>
      <vt:lpstr>Introduction Continued…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Piano</dc:title>
  <dc:creator>Libertyville District 70</dc:creator>
  <cp:lastModifiedBy>Kristen Barnes</cp:lastModifiedBy>
  <cp:revision>8</cp:revision>
  <dcterms:created xsi:type="dcterms:W3CDTF">2013-03-13T14:05:03Z</dcterms:created>
  <dcterms:modified xsi:type="dcterms:W3CDTF">2013-03-13T14:23:21Z</dcterms:modified>
</cp:coreProperties>
</file>